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2" r:id="rId6"/>
    <p:sldId id="263" r:id="rId7"/>
    <p:sldId id="273" r:id="rId8"/>
    <p:sldId id="264" r:id="rId9"/>
    <p:sldId id="265" r:id="rId10"/>
    <p:sldId id="272" r:id="rId11"/>
    <p:sldId id="271" r:id="rId12"/>
    <p:sldId id="267" r:id="rId13"/>
    <p:sldId id="266" r:id="rId14"/>
    <p:sldId id="274" r:id="rId15"/>
    <p:sldId id="275" r:id="rId16"/>
    <p:sldId id="276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8821" autoAdjust="0"/>
  </p:normalViewPr>
  <p:slideViewPr>
    <p:cSldViewPr>
      <p:cViewPr varScale="1">
        <p:scale>
          <a:sx n="57" d="100"/>
          <a:sy n="57" d="100"/>
        </p:scale>
        <p:origin x="17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1B3DA-ACD2-40B3-AC1A-BA8A6166DD65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67409-5D12-4114-8E42-231F982C6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3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7409-5D12-4114-8E42-231F982C62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6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67409-5D12-4114-8E42-231F982C62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2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9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65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2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12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19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26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004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8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3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17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0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82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2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36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8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1BC7CD-096C-4CDE-9017-5D24BB327E4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2D617E-41C1-45C0-8951-400F5FD88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8640" y="1768917"/>
            <a:ext cx="5826719" cy="164630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Формирование читательской грамотности в начальной школе на уроках литературного чтения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442782"/>
            <a:ext cx="3816424" cy="1646302"/>
          </a:xfrm>
        </p:spPr>
        <p:txBody>
          <a:bodyPr>
            <a:normAutofit fontScale="92500" lnSpcReduction="10000"/>
          </a:bodyPr>
          <a:lstStyle/>
          <a:p>
            <a:endParaRPr lang="ru-RU" sz="1800" dirty="0"/>
          </a:p>
          <a:p>
            <a:pPr algn="r"/>
            <a:r>
              <a:rPr lang="ru-RU" sz="2300" dirty="0" err="1">
                <a:solidFill>
                  <a:schemeClr val="tx1"/>
                </a:solidFill>
              </a:rPr>
              <a:t>Тихонкова</a:t>
            </a:r>
            <a:r>
              <a:rPr lang="ru-RU" sz="2300" dirty="0">
                <a:solidFill>
                  <a:schemeClr val="tx1"/>
                </a:solidFill>
              </a:rPr>
              <a:t> Ирина Викторовна, </a:t>
            </a:r>
          </a:p>
          <a:p>
            <a:pPr algn="r"/>
            <a:r>
              <a:rPr lang="ru-RU" sz="2300" dirty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sz="2300" dirty="0">
                <a:solidFill>
                  <a:schemeClr val="tx1"/>
                </a:solidFill>
              </a:rPr>
              <a:t>МБОУ «</a:t>
            </a:r>
            <a:r>
              <a:rPr lang="ru-RU" sz="2300" dirty="0" err="1">
                <a:solidFill>
                  <a:schemeClr val="tx1"/>
                </a:solidFill>
              </a:rPr>
              <a:t>Яйская</a:t>
            </a:r>
            <a:r>
              <a:rPr lang="ru-RU" sz="2300" dirty="0">
                <a:solidFill>
                  <a:schemeClr val="tx1"/>
                </a:solidFill>
              </a:rPr>
              <a:t> СОШ № 2»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72E980A-ABE2-4817-9C4B-C0F0FA3FC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50010"/>
              </p:ext>
            </p:extLst>
          </p:nvPr>
        </p:nvGraphicFramePr>
        <p:xfrm>
          <a:off x="1907704" y="4725144"/>
          <a:ext cx="1152128" cy="48456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52128">
                  <a:extLst>
                    <a:ext uri="{9D8B030D-6E8A-4147-A177-3AD203B41FA5}">
                      <a16:colId xmlns:a16="http://schemas.microsoft.com/office/drawing/2014/main" val="2469866697"/>
                    </a:ext>
                  </a:extLst>
                </a:gridCol>
              </a:tblGrid>
              <a:tr h="484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12.10.2022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507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5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34" y="692696"/>
            <a:ext cx="40980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9979" y="1340768"/>
            <a:ext cx="3672409" cy="3576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B13F9A">
                  <a:lumMod val="50000"/>
                </a:srgbClr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https://biouroki.ru/workshop/crossgen.html</a:t>
            </a:r>
            <a:endParaRPr lang="ru-RU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https://learningapps.org/</a:t>
            </a:r>
            <a:endParaRPr lang="ru-RU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>
              <a:solidFill>
                <a:srgbClr val="B13F9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проекты: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3693"/>
            <a:ext cx="2031728" cy="306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85975" y="2433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91" y="3691475"/>
            <a:ext cx="3326621" cy="249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28" y="3597417"/>
            <a:ext cx="2143705" cy="264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88" y="671559"/>
            <a:ext cx="5135468" cy="28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05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512" y="2150270"/>
            <a:ext cx="6201736" cy="56673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«Мим-театр»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4" b="25394"/>
          <a:stretch>
            <a:fillRect/>
          </a:stretch>
        </p:blipFill>
        <p:spPr>
          <a:xfrm>
            <a:off x="758199" y="3112560"/>
            <a:ext cx="2736028" cy="316835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79728" y="1191947"/>
            <a:ext cx="5328591" cy="162189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изобразить мимикой и жестами одного из героев произведения, класс отгадывает.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90" y="1489727"/>
            <a:ext cx="2377482" cy="450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AC56A4-109F-47EE-BDA4-8F93F613674C}"/>
              </a:ext>
            </a:extLst>
          </p:cNvPr>
          <p:cNvSpPr/>
          <p:nvPr/>
        </p:nvSpPr>
        <p:spPr>
          <a:xfrm>
            <a:off x="1676512" y="597108"/>
            <a:ext cx="5896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технология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636" y="76470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«Тонкие и толстые вопросы».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39987"/>
              </p:ext>
            </p:extLst>
          </p:nvPr>
        </p:nvGraphicFramePr>
        <p:xfrm>
          <a:off x="755576" y="1628800"/>
          <a:ext cx="7632848" cy="4644791"/>
        </p:xfrm>
        <a:graphic>
          <a:graphicData uri="http://schemas.openxmlformats.org/drawingml/2006/table">
            <a:tbl>
              <a:tblPr firstRow="1" firstCol="1" bandRow="1"/>
              <a:tblGrid>
                <a:gridCol w="430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1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Толстые вопросы</a:t>
                      </a:r>
                      <a:endParaRPr lang="ru-RU" sz="2400" dirty="0">
                        <a:solidFill>
                          <a:schemeClr val="accent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0" marT="64135" marB="64135">
                    <a:lnL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Тонкие вопросы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5" marR="64135" marT="64135" marB="64135">
                    <a:lnL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400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Дайте несколько объяснений, почему...?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Почему Вы считаете (думаете) 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чем различие…?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Предположите, что будет, если…?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Что, если…?</a:t>
                      </a:r>
                    </a:p>
                  </a:txBody>
                  <a:tcPr marL="64135" marR="0" marT="64135" marB="64135">
                    <a:lnL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Кто…? Что…?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Когда…? Может…?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Будет…? Мог ли 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Верно ли …? Было ли 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Как звали 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Согласны ли Вы…?</a:t>
                      </a:r>
                    </a:p>
                  </a:txBody>
                  <a:tcPr marL="64135" marR="64135" marT="64135" marB="64135">
                    <a:lnL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45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648B18-8335-4D1E-8DE3-8967852BABFE}"/>
              </a:ext>
            </a:extLst>
          </p:cNvPr>
          <p:cNvSpPr/>
          <p:nvPr/>
        </p:nvSpPr>
        <p:spPr>
          <a:xfrm>
            <a:off x="1043608" y="908720"/>
            <a:ext cx="6696744" cy="470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Вечор, ты помнишь, ________ злилась,</a:t>
            </a:r>
            <a:b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мутном _____ мгла носилась;</a:t>
            </a:r>
            <a:b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Луна, как ____________ пятно,</a:t>
            </a:r>
            <a:b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Сквозь тучи мрачные __________,</a:t>
            </a:r>
            <a:b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ты _________ сидела —</a:t>
            </a:r>
            <a:b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 нынче… погляди в окно: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_________ небесами</a:t>
            </a:r>
            <a:b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Великолепными _________,</a:t>
            </a:r>
            <a:b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Блестя ___  ______, снег лежит!  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001CA4-CB66-454A-9E2A-E4991AAEA86C}"/>
              </a:ext>
            </a:extLst>
          </p:cNvPr>
          <p:cNvSpPr/>
          <p:nvPr/>
        </p:nvSpPr>
        <p:spPr>
          <a:xfrm>
            <a:off x="5436096" y="5718447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А.С. Пушкин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4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0EF3E6-6C26-4730-BF42-2809AB548299}"/>
              </a:ext>
            </a:extLst>
          </p:cNvPr>
          <p:cNvSpPr/>
          <p:nvPr/>
        </p:nvSpPr>
        <p:spPr>
          <a:xfrm>
            <a:off x="971600" y="1340769"/>
            <a:ext cx="6768752" cy="4626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Вечор, ты помнишь, ________ злилась,</a:t>
            </a:r>
            <a:b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мутном _____ мгла носилась;</a:t>
            </a:r>
            <a:b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Луна, как ____________ пятно,</a:t>
            </a:r>
            <a:b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Сквозь тучи мрачные __________,</a:t>
            </a:r>
            <a:b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ты _________ сидела —</a:t>
            </a:r>
            <a:b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 нынче… погляди в окно: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_________ небесами</a:t>
            </a:r>
            <a:b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Великолепными _________,</a:t>
            </a:r>
            <a:b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Блестя ___  ______, снег лежит!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А.С. Пушкин 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2D9707-02B6-43C4-83E5-0F10F36DB4A5}"/>
              </a:ext>
            </a:extLst>
          </p:cNvPr>
          <p:cNvSpPr/>
          <p:nvPr/>
        </p:nvSpPr>
        <p:spPr>
          <a:xfrm>
            <a:off x="971600" y="795595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«Зимнее утро»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2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3959B1-F801-481D-B7FF-3D8C4C294EA9}"/>
              </a:ext>
            </a:extLst>
          </p:cNvPr>
          <p:cNvSpPr/>
          <p:nvPr/>
        </p:nvSpPr>
        <p:spPr>
          <a:xfrm>
            <a:off x="755576" y="1856966"/>
            <a:ext cx="7704856" cy="307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и систематическое использование приёмов работы с текстами позволяет сформировать у школьников умения и навыки смыслового чтения и повысить качество образования в классе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455F86-8DC6-4174-B307-C70F3047FFF4}"/>
              </a:ext>
            </a:extLst>
          </p:cNvPr>
          <p:cNvSpPr/>
          <p:nvPr/>
        </p:nvSpPr>
        <p:spPr>
          <a:xfrm>
            <a:off x="2298163" y="80401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</a:p>
        </p:txBody>
      </p:sp>
    </p:spTree>
    <p:extLst>
      <p:ext uri="{BB962C8B-B14F-4D97-AF65-F5344CB8AC3E}">
        <p14:creationId xmlns:p14="http://schemas.microsoft.com/office/powerpoint/2010/main" val="62539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00808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D9143E-ACA4-4D18-BBBB-C7E157D9C958}"/>
              </a:ext>
            </a:extLst>
          </p:cNvPr>
          <p:cNvSpPr/>
          <p:nvPr/>
        </p:nvSpPr>
        <p:spPr>
          <a:xfrm>
            <a:off x="467544" y="1839308"/>
            <a:ext cx="763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A7B9D0-3051-4A6C-AF6F-2B68F2AE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5194"/>
            <a:ext cx="8136904" cy="604761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B3D782-3EC3-4EE8-8161-2C2ACBDA63A8}"/>
              </a:ext>
            </a:extLst>
          </p:cNvPr>
          <p:cNvSpPr/>
          <p:nvPr/>
        </p:nvSpPr>
        <p:spPr>
          <a:xfrm>
            <a:off x="3066421" y="255116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>
                <a:ln w="3175" cmpd="sng">
                  <a:noFill/>
                </a:ln>
                <a:solidFill>
                  <a:srgbClr val="0070C0"/>
                </a:solidFill>
                <a:ea typeface="+mj-ea"/>
                <a:cs typeface="+mj-cs"/>
              </a:rPr>
              <a:t>Благодарю</a:t>
            </a:r>
            <a:br>
              <a:rPr lang="ru-RU" sz="4800" b="1" dirty="0">
                <a:ln w="3175" cmpd="sng">
                  <a:noFill/>
                </a:ln>
                <a:solidFill>
                  <a:srgbClr val="0070C0"/>
                </a:solidFill>
                <a:ea typeface="+mj-ea"/>
                <a:cs typeface="+mj-cs"/>
              </a:rPr>
            </a:br>
            <a:r>
              <a:rPr lang="ru-RU" sz="4800" b="1" dirty="0">
                <a:ln w="3175" cmpd="sng">
                  <a:noFill/>
                </a:ln>
                <a:solidFill>
                  <a:srgbClr val="0070C0"/>
                </a:solidFill>
                <a:ea typeface="+mj-ea"/>
                <a:cs typeface="+mj-cs"/>
              </a:rPr>
              <a:t>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57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562801" cy="164342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chemeClr val="tx1"/>
                </a:solidFill>
              </a:rPr>
              <a:t>«Никогда никакими силами вы не заставите читателя познать мир через скуку. Читать должно быть интересно…»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Л.Н. Толстой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76" y="2414871"/>
            <a:ext cx="5875666" cy="375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94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8691" y="2132856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kern="600" dirty="0">
                <a:effectLst/>
                <a:ea typeface="Calibri"/>
                <a:cs typeface="Times New Roman"/>
              </a:rPr>
              <a:t>  … «приоритетной целью обучения литературному чтению в начальной школе является формирование необходимого уровня читательской компетентности младшего школьника, осознание себя как грамотного читателя, способного к использованию читательской деятельности как средства самообразования»….</a:t>
            </a:r>
            <a:endParaRPr lang="ru-RU" sz="2800" kern="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73688D-FC85-4B29-9F95-C458C15C6B22}"/>
              </a:ext>
            </a:extLst>
          </p:cNvPr>
          <p:cNvSpPr/>
          <p:nvPr/>
        </p:nvSpPr>
        <p:spPr>
          <a:xfrm>
            <a:off x="1187624" y="83671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государственный стандарт начального общего образования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44823"/>
            <a:ext cx="7200800" cy="3168353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владением техникой чтения;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приемами понимания прочитанного и прослушанного произведения;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-знанием книг и умением их самостоятельно выбирать;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-сформированностью духовной потребности в книге как средстве познания мира и самопознания.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6347715" cy="8604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 определяется:</a:t>
            </a:r>
          </a:p>
        </p:txBody>
      </p:sp>
    </p:spTree>
    <p:extLst>
      <p:ext uri="{BB962C8B-B14F-4D97-AF65-F5344CB8AC3E}">
        <p14:creationId xmlns:p14="http://schemas.microsoft.com/office/powerpoint/2010/main" val="13786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696744" cy="864096"/>
          </a:xfrm>
        </p:spPr>
        <p:txBody>
          <a:bodyPr>
            <a:noAutofit/>
          </a:bodyPr>
          <a:lstStyle/>
          <a:p>
            <a:r>
              <a:rPr lang="ru-RU" sz="2800" b="1" u="sng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Технология </a:t>
            </a:r>
            <a:br>
              <a:rPr lang="ru-RU" sz="2800" b="1" u="sng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u="sng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критического мышления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8396" y="2060848"/>
            <a:ext cx="7787208" cy="515719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Приём – «Чтение с остановками»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chemeClr val="tx1"/>
                </a:solidFill>
                <a:latin typeface="Corbel" panose="020B0503020204020204" pitchFamily="34" charset="0"/>
                <a:ea typeface="Calibri"/>
                <a:cs typeface="Times New Roman"/>
              </a:rPr>
              <a:t>Приём «Работа с вопросником» </a:t>
            </a:r>
          </a:p>
          <a:p>
            <a:pPr lvl="0">
              <a:buClr>
                <a:srgbClr val="83992A"/>
              </a:buClr>
            </a:pPr>
            <a:r>
              <a:rPr lang="ru-RU" sz="3200" b="1" i="1" dirty="0">
                <a:solidFill>
                  <a:schemeClr val="tx1"/>
                </a:solidFill>
                <a:latin typeface="Corbel" panose="020B0503020204020204" pitchFamily="34" charset="0"/>
                <a:ea typeface="Calibri"/>
                <a:cs typeface="Times New Roman"/>
              </a:rPr>
              <a:t>Прием «знаю, узнал, хочу узнать»</a:t>
            </a:r>
            <a:endParaRPr lang="ru-RU" sz="3200" b="1" i="1" dirty="0">
              <a:solidFill>
                <a:schemeClr val="tx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83992A"/>
              </a:buClr>
            </a:pPr>
            <a:r>
              <a:rPr lang="ru-RU" sz="3200" b="1" i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Прием «написание творческих работ»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63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67687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ВОПРОСНИК Л.Н. Толстой «Лев и собачка»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96752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главных героев произведения.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Где происходят события?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Какие чувства испытывала собачка, оказавшись в клетке со львом. Подтвердите ответ словами из текста.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Как автор относится к собачке? Какими словами он пишет о ней?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Как лев относился к собачке? Найдите в тексте соответствующие глаголы.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Что однажды произошло?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Что случилось с собачкой через год?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	Перечитайте описание поведения льва после смерти собачки. Подберите слова-ассоциации.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	Чем заканчивается быль?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	Вспомните начало рассказа и подумайте, кого противопоставляет автор? Ответ обоснуйте.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	Каково ваше впечатление от рассказа?</a:t>
            </a:r>
          </a:p>
        </p:txBody>
      </p:sp>
    </p:spTree>
    <p:extLst>
      <p:ext uri="{BB962C8B-B14F-4D97-AF65-F5344CB8AC3E}">
        <p14:creationId xmlns:p14="http://schemas.microsoft.com/office/powerpoint/2010/main" val="61626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69BC3E-1A77-4972-A759-28697DF47071}"/>
              </a:ext>
            </a:extLst>
          </p:cNvPr>
          <p:cNvSpPr/>
          <p:nvPr/>
        </p:nvSpPr>
        <p:spPr>
          <a:xfrm>
            <a:off x="2123728" y="7647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Технология </a:t>
            </a:r>
            <a:b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критического мышления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4D6295-5EA6-409C-8C89-B0CB2FDBEEA2}"/>
              </a:ext>
            </a:extLst>
          </p:cNvPr>
          <p:cNvSpPr/>
          <p:nvPr/>
        </p:nvSpPr>
        <p:spPr>
          <a:xfrm>
            <a:off x="971600" y="1988840"/>
            <a:ext cx="7200800" cy="3960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3200" i="1" dirty="0">
                <a:solidFill>
                  <a:srgbClr val="212121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Приём – «Чтение с остановками»</a:t>
            </a:r>
            <a:r>
              <a:rPr lang="ru-RU" sz="3200" dirty="0">
                <a:solidFill>
                  <a:srgbClr val="212121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pPr marL="285750" lvl="0" indent="-28575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3200" i="1" dirty="0">
                <a:solidFill>
                  <a:prstClr val="black"/>
                </a:solidFill>
                <a:latin typeface="Corbel" panose="020B0503020204020204" pitchFamily="34" charset="0"/>
                <a:ea typeface="Calibri"/>
                <a:cs typeface="Times New Roman"/>
              </a:rPr>
              <a:t>Приём «Работа с вопросником» 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3200" i="1" dirty="0">
                <a:solidFill>
                  <a:prstClr val="black"/>
                </a:solidFill>
                <a:latin typeface="Corbel" panose="020B0503020204020204" pitchFamily="34" charset="0"/>
                <a:ea typeface="Calibri"/>
                <a:cs typeface="Times New Roman"/>
              </a:rPr>
              <a:t>Прием «знаю, узнал, хочу узнать»</a:t>
            </a:r>
            <a:endParaRPr lang="ru-RU" sz="3200" i="1" dirty="0">
              <a:solidFill>
                <a:prstClr val="black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3200" i="1" dirty="0">
                <a:solidFill>
                  <a:prstClr val="black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Прием «написание творческих работ»</a:t>
            </a:r>
          </a:p>
          <a:p>
            <a:pPr lvl="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83992A"/>
              </a:buClr>
              <a:buSzPct val="115000"/>
            </a:pP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4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355160" cy="994758"/>
          </a:xfrm>
        </p:spPr>
        <p:txBody>
          <a:bodyPr>
            <a:normAutofit fontScale="90000"/>
          </a:bodyPr>
          <a:lstStyle/>
          <a:p>
            <a:pPr marL="285750" lvl="0" indent="-28575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br>
              <a:rPr lang="ru-RU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</a:br>
            <a:r>
              <a:rPr lang="ru-RU" sz="3100" b="1" u="sng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Технология </a:t>
            </a:r>
            <a:br>
              <a:rPr lang="ru-RU" sz="3100" b="1" u="sng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100" b="1" u="sng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проблемного обучения</a:t>
            </a:r>
            <a:endParaRPr lang="ru-RU" sz="31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52500" y="2348880"/>
            <a:ext cx="7239000" cy="3600400"/>
          </a:xfrm>
        </p:spPr>
        <p:txBody>
          <a:bodyPr>
            <a:normAutofit lnSpcReduction="10000"/>
          </a:bodyPr>
          <a:lstStyle/>
          <a:p>
            <a:endParaRPr lang="ru-RU" sz="2400" i="1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lvl="0">
              <a:buClr>
                <a:srgbClr val="B13F9A"/>
              </a:buClr>
            </a:pPr>
            <a:endParaRPr lang="ru-RU" sz="2400" i="1" dirty="0">
              <a:solidFill>
                <a:srgbClr val="B13F9A">
                  <a:lumMod val="50000"/>
                </a:srgbClr>
              </a:solidFill>
              <a:ea typeface="Calibri"/>
              <a:cs typeface="Times New Roman"/>
            </a:endParaRPr>
          </a:p>
          <a:p>
            <a:pPr lvl="0">
              <a:buClr>
                <a:srgbClr val="B13F9A"/>
              </a:buClr>
            </a:pPr>
            <a:r>
              <a:rPr lang="ru-RU" sz="3200" i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Проблемные ситуации 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ru-RU" sz="3200" i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   (Перед прочтением произведения Л.Н. Толстого, задать      вопрос детям: «Как вы думаете, куда девается вода из моря?» 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u="sng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3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101" y="357427"/>
            <a:ext cx="6347714" cy="695310"/>
          </a:xfrm>
        </p:spPr>
        <p:txBody>
          <a:bodyPr/>
          <a:lstStyle/>
          <a:p>
            <a:r>
              <a:rPr lang="ru-RU" sz="28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Проектная технология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85975" y="2147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3" y="3429000"/>
            <a:ext cx="356047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94560"/>
              </p:ext>
            </p:extLst>
          </p:nvPr>
        </p:nvGraphicFramePr>
        <p:xfrm>
          <a:off x="4494604" y="2717320"/>
          <a:ext cx="3825936" cy="3354894"/>
        </p:xfrm>
        <a:graphic>
          <a:graphicData uri="http://schemas.openxmlformats.org/drawingml/2006/table">
            <a:tbl>
              <a:tblPr firstRow="1" firstCol="1" bandRow="1"/>
              <a:tblGrid>
                <a:gridCol w="201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2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25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8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13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ф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ш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" name="Текст 3">
            <a:extLst>
              <a:ext uri="{FF2B5EF4-FFF2-40B4-BE49-F238E27FC236}">
                <a16:creationId xmlns:a16="http://schemas.microsoft.com/office/drawing/2014/main" id="{17395011-AB76-4924-894C-4D4BF6D1AE0F}"/>
              </a:ext>
            </a:extLst>
          </p:cNvPr>
          <p:cNvSpPr txBox="1">
            <a:spLocks/>
          </p:cNvSpPr>
          <p:nvPr/>
        </p:nvSpPr>
        <p:spPr>
          <a:xfrm>
            <a:off x="559101" y="1103757"/>
            <a:ext cx="7649662" cy="225658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/>
              <a:buChar char=""/>
            </a:pPr>
            <a:r>
              <a:rPr lang="ru-RU" sz="3600" i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написание сочинения-рассуждения на заданную тему;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/>
              <a:buChar char=""/>
            </a:pPr>
            <a:r>
              <a:rPr lang="ru-RU" sz="3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  </a:t>
            </a:r>
            <a:r>
              <a:rPr lang="ru-RU" sz="3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творческой работы (иллюстрации к произведениям, викторина, кроссворды)</a:t>
            </a:r>
            <a:endParaRPr lang="ru-RU" sz="3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/>
              <a:buChar char=""/>
            </a:pPr>
            <a:endParaRPr lang="ru-RU" dirty="0">
              <a:solidFill>
                <a:srgbClr val="B13F9A">
                  <a:lumMod val="50000"/>
                </a:srgb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817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691</TotalTime>
  <Words>995</Words>
  <Application>Microsoft Office PowerPoint</Application>
  <PresentationFormat>Экран (4:3)</PresentationFormat>
  <Paragraphs>423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Corbel</vt:lpstr>
      <vt:lpstr>Garamond</vt:lpstr>
      <vt:lpstr>Symbol</vt:lpstr>
      <vt:lpstr>Times New Roman</vt:lpstr>
      <vt:lpstr>Verdana</vt:lpstr>
      <vt:lpstr>Натуральные материалы</vt:lpstr>
      <vt:lpstr>Формирование читательской грамотности в начальной школе на уроках литературного чтения</vt:lpstr>
      <vt:lpstr>«Никогда никакими силами вы не заставите читателя познать мир через скуку. Читать должно быть интересно…»  Л.Н. Толстой</vt:lpstr>
      <vt:lpstr>Презентация PowerPoint</vt:lpstr>
      <vt:lpstr>-владением техникой чтения;  -приемами понимания прочитанного и прослушанного произведения; -знанием книг и умением их самостоятельно выбирать; -сформированностью духовной потребности в книге как средстве познания мира и самопознания.</vt:lpstr>
      <vt:lpstr>Технология  критического мышления</vt:lpstr>
      <vt:lpstr>Презентация PowerPoint</vt:lpstr>
      <vt:lpstr>Презентация PowerPoint</vt:lpstr>
      <vt:lpstr> Технология  проблемного обучения</vt:lpstr>
      <vt:lpstr>Проектная технология</vt:lpstr>
      <vt:lpstr>Презентация PowerPoint</vt:lpstr>
      <vt:lpstr>Наши проекты:</vt:lpstr>
      <vt:lpstr>«Мим-театр»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читательской грамотности в начальной школе на уроках литературного чтения</dc:title>
  <dc:creator>пользователь</dc:creator>
  <cp:lastModifiedBy>Пользователь</cp:lastModifiedBy>
  <cp:revision>47</cp:revision>
  <dcterms:created xsi:type="dcterms:W3CDTF">2022-10-02T12:37:15Z</dcterms:created>
  <dcterms:modified xsi:type="dcterms:W3CDTF">2023-01-30T02:38:41Z</dcterms:modified>
</cp:coreProperties>
</file>